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Montserrat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FFA951CF-8C02-4772-A14C-A1C8E8FA2CAC}">
  <a:tblStyle styleId="{FFA951CF-8C02-4772-A14C-A1C8E8FA2CA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Montserrat-bold.fntdata"/><Relationship Id="rId16" Type="http://schemas.openxmlformats.org/officeDocument/2006/relationships/font" Target="fonts/Montserrat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Montserrat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Montserrat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6f8772bdb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6f8772bdb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6f8772bdb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6f8772bdb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6f8772bdbb_1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6f8772bdbb_1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f8772bdbb_1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f8772bdbb_1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6f8772bdbb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6f8772bdbb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6f8772bdb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6f8772bdb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6f8772bd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6f8772bd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f8772bdbb_0_2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f8772bdbb_0_2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6.png"/><Relationship Id="rId4" Type="http://schemas.openxmlformats.org/officeDocument/2006/relationships/image" Target="../media/image9.png"/><Relationship Id="rId5" Type="http://schemas.openxmlformats.org/officeDocument/2006/relationships/image" Target="../media/image4.png"/><Relationship Id="rId6" Type="http://schemas.openxmlformats.org/officeDocument/2006/relationships/image" Target="../media/image7.png"/><Relationship Id="rId7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0.gif"/><Relationship Id="rId5" Type="http://schemas.openxmlformats.org/officeDocument/2006/relationships/image" Target="../media/image11.gif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oogle Shape;5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762" y="233575"/>
            <a:ext cx="8680475" cy="46763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31389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200">
                <a:solidFill>
                  <a:srgbClr val="FFFFFF"/>
                </a:solidFill>
                <a:latin typeface="Comic Sans MS"/>
                <a:ea typeface="Comic Sans MS"/>
                <a:cs typeface="Comic Sans MS"/>
                <a:sym typeface="Comic Sans MS"/>
              </a:rPr>
              <a:t>梅竹黑客輕輕鬆鬆</a:t>
            </a:r>
            <a:endParaRPr sz="2200">
              <a:solidFill>
                <a:srgbClr val="FFFFFF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陳薀涵 / 羅文慧 / 朱俐瑄 / 吳子涵</a:t>
            </a:r>
            <a:r>
              <a:rPr lang="zh-TW" sz="2200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  </a:t>
            </a:r>
            <a:endParaRPr sz="2200">
              <a:solidFill>
                <a:srgbClr val="FFFFFF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2526618" y="1199449"/>
            <a:ext cx="6385632" cy="12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85650" y="1522075"/>
            <a:ext cx="6172700" cy="1312050"/>
          </a:xfrm>
          <a:prstGeom prst="rect">
            <a:avLst/>
          </a:prstGeom>
          <a:noFill/>
          <a:ln>
            <a:noFill/>
          </a:ln>
        </p:spPr>
      </p:pic>
      <p:sp>
        <p:nvSpPr>
          <p:cNvPr id="58" name="Google Shape;58;p13"/>
          <p:cNvSpPr txBox="1"/>
          <p:nvPr/>
        </p:nvSpPr>
        <p:spPr>
          <a:xfrm>
            <a:off x="1684350" y="1897950"/>
            <a:ext cx="5775300" cy="67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3000">
                <a:latin typeface="Montserrat"/>
                <a:ea typeface="Montserrat"/>
                <a:cs typeface="Montserrat"/>
                <a:sym typeface="Montserrat"/>
              </a:rPr>
              <a:t>NotiBoard</a:t>
            </a:r>
            <a:endParaRPr sz="30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14"/>
          <p:cNvSpPr txBox="1"/>
          <p:nvPr/>
        </p:nvSpPr>
        <p:spPr>
          <a:xfrm>
            <a:off x="1048800" y="1253300"/>
            <a:ext cx="7046400" cy="220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Smartphones can easily display new notifications the user receives.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Mix this notification concept with an LED keyboard lighting effect.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Font typeface="Calibri"/>
              <a:buChar char="●"/>
            </a:pP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When the specific buttons </a:t>
            </a:r>
            <a:r>
              <a:rPr lang="zh-TW" sz="1800">
                <a:solidFill>
                  <a:srgbClr val="A61C00"/>
                </a:solidFill>
                <a:latin typeface="Calibri"/>
                <a:ea typeface="Calibri"/>
                <a:cs typeface="Calibri"/>
                <a:sym typeface="Calibri"/>
              </a:rPr>
              <a:t>illuminate </a:t>
            </a: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in </a:t>
            </a:r>
            <a:r>
              <a:rPr lang="zh-TW" sz="1800">
                <a:solidFill>
                  <a:srgbClr val="A61C00"/>
                </a:solidFill>
                <a:latin typeface="Calibri"/>
                <a:ea typeface="Calibri"/>
                <a:cs typeface="Calibri"/>
                <a:sym typeface="Calibri"/>
              </a:rPr>
              <a:t>lock screen </a:t>
            </a: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scenario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zh-TW" sz="1800">
                <a:latin typeface="Calibri"/>
                <a:ea typeface="Calibri"/>
                <a:cs typeface="Calibri"/>
                <a:sym typeface="Calibri"/>
              </a:rPr>
              <a:t> Receive new notifications from corresponding applications.</a:t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5" name="Google Shape;65;p14"/>
          <p:cNvSpPr/>
          <p:nvPr/>
        </p:nvSpPr>
        <p:spPr>
          <a:xfrm>
            <a:off x="1801300" y="2942600"/>
            <a:ext cx="300900" cy="160500"/>
          </a:xfrm>
          <a:prstGeom prst="rightArrow">
            <a:avLst>
              <a:gd fmla="val 50000" name="adj1"/>
              <a:gd fmla="val 50000" name="adj2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4"/>
          <p:cNvSpPr/>
          <p:nvPr/>
        </p:nvSpPr>
        <p:spPr>
          <a:xfrm>
            <a:off x="2426400" y="390425"/>
            <a:ext cx="42912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Motivation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67" name="Google Shape;67;p14"/>
          <p:cNvCxnSpPr>
            <a:stCxn id="66" idx="1"/>
          </p:cNvCxnSpPr>
          <p:nvPr/>
        </p:nvCxnSpPr>
        <p:spPr>
          <a:xfrm rot="10800000">
            <a:off x="20553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8" name="Google Shape;68;p14"/>
          <p:cNvCxnSpPr/>
          <p:nvPr/>
        </p:nvCxnSpPr>
        <p:spPr>
          <a:xfrm rot="10800000">
            <a:off x="67176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69" name="Google Shape;69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0" y="3028050"/>
            <a:ext cx="2820599" cy="211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25" y="187600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/>
          <p:nvPr/>
        </p:nvSpPr>
        <p:spPr>
          <a:xfrm>
            <a:off x="2426400" y="390425"/>
            <a:ext cx="42912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Framework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76" name="Google Shape;76;p15"/>
          <p:cNvCxnSpPr>
            <a:stCxn id="75" idx="1"/>
          </p:cNvCxnSpPr>
          <p:nvPr/>
        </p:nvCxnSpPr>
        <p:spPr>
          <a:xfrm rot="10800000">
            <a:off x="20553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" name="Google Shape;77;p15"/>
          <p:cNvCxnSpPr/>
          <p:nvPr/>
        </p:nvCxnSpPr>
        <p:spPr>
          <a:xfrm rot="10800000">
            <a:off x="67176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8" name="Google Shape;78;p15"/>
          <p:cNvSpPr txBox="1"/>
          <p:nvPr/>
        </p:nvSpPr>
        <p:spPr>
          <a:xfrm>
            <a:off x="606925" y="1666925"/>
            <a:ext cx="1410300" cy="42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screen locked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5"/>
          <p:cNvSpPr txBox="1"/>
          <p:nvPr/>
        </p:nvSpPr>
        <p:spPr>
          <a:xfrm>
            <a:off x="1868700" y="1402325"/>
            <a:ext cx="1361100" cy="5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without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notifications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15"/>
          <p:cNvSpPr txBox="1"/>
          <p:nvPr/>
        </p:nvSpPr>
        <p:spPr>
          <a:xfrm>
            <a:off x="1792500" y="2773050"/>
            <a:ext cx="1443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with notifications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5"/>
          <p:cNvSpPr txBox="1"/>
          <p:nvPr/>
        </p:nvSpPr>
        <p:spPr>
          <a:xfrm>
            <a:off x="3077250" y="1784825"/>
            <a:ext cx="26457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specified buttons </a:t>
            </a: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illuminat</a:t>
            </a: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ing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5"/>
          <p:cNvSpPr txBox="1"/>
          <p:nvPr/>
        </p:nvSpPr>
        <p:spPr>
          <a:xfrm>
            <a:off x="3283900" y="2537825"/>
            <a:ext cx="2565000" cy="34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specified buttons flashing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6108375" y="1345475"/>
            <a:ext cx="2856000" cy="80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pressing the specified buttons to open the applications / websites directly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4" name="Google Shape;8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10112" y="2311750"/>
            <a:ext cx="980475" cy="1010060"/>
          </a:xfrm>
          <a:prstGeom prst="rect">
            <a:avLst/>
          </a:prstGeom>
          <a:noFill/>
          <a:ln>
            <a:noFill/>
          </a:ln>
        </p:spPr>
      </p:pic>
      <p:pic>
        <p:nvPicPr>
          <p:cNvPr id="85" name="Google Shape;85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271050" y="1387477"/>
            <a:ext cx="273450" cy="416686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Google Shape;86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271050" y="2975178"/>
            <a:ext cx="273449" cy="4166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7" name="Google Shape;87;p15"/>
          <p:cNvGrpSpPr/>
          <p:nvPr/>
        </p:nvGrpSpPr>
        <p:grpSpPr>
          <a:xfrm>
            <a:off x="754800" y="2143725"/>
            <a:ext cx="980475" cy="888925"/>
            <a:chOff x="754800" y="2829525"/>
            <a:chExt cx="980475" cy="888925"/>
          </a:xfrm>
        </p:grpSpPr>
        <p:pic>
          <p:nvPicPr>
            <p:cNvPr id="88" name="Google Shape;88;p15"/>
            <p:cNvPicPr preferRelativeResize="0"/>
            <p:nvPr/>
          </p:nvPicPr>
          <p:blipFill>
            <a:blip r:embed="rId7">
              <a:alphaModFix/>
            </a:blip>
            <a:stretch>
              <a:fillRect/>
            </a:stretch>
          </p:blipFill>
          <p:spPr>
            <a:xfrm>
              <a:off x="754800" y="2829525"/>
              <a:ext cx="980475" cy="88892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89" name="Google Shape;89;p15"/>
            <p:cNvSpPr/>
            <p:nvPr/>
          </p:nvSpPr>
          <p:spPr>
            <a:xfrm>
              <a:off x="808100" y="2863325"/>
              <a:ext cx="873900" cy="539400"/>
            </a:xfrm>
            <a:prstGeom prst="rect">
              <a:avLst/>
            </a:prstGeom>
            <a:solidFill>
              <a:srgbClr val="CCCCCC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0" name="Google Shape;90;p15"/>
          <p:cNvSpPr/>
          <p:nvPr/>
        </p:nvSpPr>
        <p:spPr>
          <a:xfrm rot="-941506">
            <a:off x="5763088" y="2697836"/>
            <a:ext cx="735408" cy="219394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1" name="Google Shape;91;p15"/>
          <p:cNvSpPr/>
          <p:nvPr/>
        </p:nvSpPr>
        <p:spPr>
          <a:xfrm flipH="1" rot="-9759093">
            <a:off x="5763046" y="2103240"/>
            <a:ext cx="735457" cy="219375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F4CCCC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5"/>
          <p:cNvGrpSpPr/>
          <p:nvPr/>
        </p:nvGrpSpPr>
        <p:grpSpPr>
          <a:xfrm>
            <a:off x="2165667" y="2006409"/>
            <a:ext cx="767408" cy="863093"/>
            <a:chOff x="2318067" y="2387409"/>
            <a:chExt cx="767408" cy="863093"/>
          </a:xfrm>
        </p:grpSpPr>
        <p:sp>
          <p:nvSpPr>
            <p:cNvPr id="93" name="Google Shape;93;p15"/>
            <p:cNvSpPr/>
            <p:nvPr/>
          </p:nvSpPr>
          <p:spPr>
            <a:xfrm flipH="1" rot="-9759093">
              <a:off x="2334046" y="2926465"/>
              <a:ext cx="735457" cy="219375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4CCC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-957494">
              <a:off x="2334046" y="2484284"/>
              <a:ext cx="735442" cy="219351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F4CCCC"/>
            </a:solidFill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5"/>
          <p:cNvSpPr txBox="1"/>
          <p:nvPr/>
        </p:nvSpPr>
        <p:spPr>
          <a:xfrm>
            <a:off x="3751150" y="3446575"/>
            <a:ext cx="1410300" cy="143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flashing color: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   </a:t>
            </a: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1</a:t>
            </a: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    -&gt; green    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2 ~ 3 -&gt; yellow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4 ~ 6 -&gt; orange   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>
                <a:latin typeface="Calibri"/>
                <a:ea typeface="Calibri"/>
                <a:cs typeface="Calibri"/>
                <a:sym typeface="Calibri"/>
              </a:rPr>
              <a:t>&gt;= 7  -&gt; red</a:t>
            </a:r>
            <a:endParaRPr sz="16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6"/>
          <p:cNvSpPr/>
          <p:nvPr/>
        </p:nvSpPr>
        <p:spPr>
          <a:xfrm>
            <a:off x="1965163" y="390425"/>
            <a:ext cx="52137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Method - Keyboard Setting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02" name="Google Shape;102;p16"/>
          <p:cNvCxnSpPr>
            <a:stCxn id="101" idx="1"/>
          </p:cNvCxnSpPr>
          <p:nvPr/>
        </p:nvCxnSpPr>
        <p:spPr>
          <a:xfrm rot="10800000">
            <a:off x="1594063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16"/>
          <p:cNvCxnSpPr/>
          <p:nvPr/>
        </p:nvCxnSpPr>
        <p:spPr>
          <a:xfrm rot="10800000">
            <a:off x="7178875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graphicFrame>
        <p:nvGraphicFramePr>
          <p:cNvPr id="104" name="Google Shape;104;p16"/>
          <p:cNvGraphicFramePr/>
          <p:nvPr/>
        </p:nvGraphicFramePr>
        <p:xfrm>
          <a:off x="591775" y="1255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{FFA951CF-8C02-4772-A14C-A1C8E8FA2CAC}</a:tableStyleId>
              </a:tblPr>
              <a:tblGrid>
                <a:gridCol w="1167775"/>
                <a:gridCol w="2812450"/>
              </a:tblGrid>
              <a:tr h="2829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button</a:t>
                      </a:r>
                      <a:endParaRPr b="1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zh-TW"/>
                        <a:t>function</a:t>
                      </a:r>
                      <a:endParaRPr b="1"/>
                    </a:p>
                  </a:txBody>
                  <a:tcPr marT="91425" marB="91425" marR="91425" marL="91425"/>
                </a:tc>
              </a:tr>
              <a:tr h="1613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F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Facebook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Line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S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Skype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Mailbox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W</a:t>
                      </a:r>
                      <a:endParaRPr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zh-TW">
                          <a:solidFill>
                            <a:schemeClr val="dk1"/>
                          </a:solidFill>
                        </a:rPr>
                        <a:t>Weather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I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Information Center</a:t>
                      </a:r>
                      <a:endParaRPr/>
                    </a:p>
                  </a:txBody>
                  <a:tcPr marT="91425" marB="91425" marR="91425" marL="91425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Youtube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6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G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/>
                        <a:t>Logitech G Hub</a:t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  <p:sp>
        <p:nvSpPr>
          <p:cNvPr id="105" name="Google Shape;105;p16"/>
          <p:cNvSpPr txBox="1"/>
          <p:nvPr/>
        </p:nvSpPr>
        <p:spPr>
          <a:xfrm>
            <a:off x="4827325" y="1876250"/>
            <a:ext cx="4146600" cy="206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Without notifications: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LogiLedPulseSingleKey()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-&gt; buttons changing between two specified colors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With notifications: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zh-TW"/>
              <a:t>LogiLedFlashSingleKey()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-&gt; buttons flashing to remind the user that there are some notifications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7"/>
          <p:cNvSpPr/>
          <p:nvPr/>
        </p:nvSpPr>
        <p:spPr>
          <a:xfrm>
            <a:off x="2215800" y="390425"/>
            <a:ext cx="47124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Method - Screen Locked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12" name="Google Shape;112;p17"/>
          <p:cNvCxnSpPr>
            <a:stCxn id="111" idx="1"/>
          </p:cNvCxnSpPr>
          <p:nvPr/>
        </p:nvCxnSpPr>
        <p:spPr>
          <a:xfrm rot="10800000">
            <a:off x="18447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3" name="Google Shape;113;p17"/>
          <p:cNvCxnSpPr/>
          <p:nvPr/>
        </p:nvCxnSpPr>
        <p:spPr>
          <a:xfrm rot="10800000">
            <a:off x="69282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4" name="Google Shape;11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Building a function </a:t>
            </a:r>
            <a:r>
              <a:rPr b="1"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isDesktopAvailable()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 to detect whether the screen is locked.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Before the screen locked: all the keyboards are </a:t>
            </a:r>
            <a:r>
              <a:rPr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illuminat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ing in gradient colors</a:t>
            </a:r>
            <a:b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</a:b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the screen locked: only the specified buttons are </a:t>
            </a:r>
            <a:r>
              <a:rPr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illuminat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ing or flashing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After unlocking the screen, the keyboard could be used as usual, with </a:t>
            </a:r>
            <a:r>
              <a:rPr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illuminat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ing in gradient colors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17"/>
          <p:cNvPicPr preferRelativeResize="0"/>
          <p:nvPr/>
        </p:nvPicPr>
        <p:blipFill rotWithShape="1">
          <a:blip r:embed="rId4">
            <a:alphaModFix/>
          </a:blip>
          <a:srcRect b="0" l="18141" r="22784" t="0"/>
          <a:stretch/>
        </p:blipFill>
        <p:spPr>
          <a:xfrm rot="-5400000">
            <a:off x="5906362" y="2089863"/>
            <a:ext cx="1603175" cy="3618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7"/>
          <p:cNvPicPr preferRelativeResize="0"/>
          <p:nvPr/>
        </p:nvPicPr>
        <p:blipFill rotWithShape="1">
          <a:blip r:embed="rId5">
            <a:alphaModFix/>
          </a:blip>
          <a:srcRect b="3421" l="28643" r="28643" t="470"/>
          <a:stretch/>
        </p:blipFill>
        <p:spPr>
          <a:xfrm rot="-5400000">
            <a:off x="1890850" y="1876525"/>
            <a:ext cx="1462175" cy="4197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Google Shape;121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18"/>
          <p:cNvSpPr/>
          <p:nvPr/>
        </p:nvSpPr>
        <p:spPr>
          <a:xfrm>
            <a:off x="2215813" y="290225"/>
            <a:ext cx="4712400" cy="8823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Method - Load Notifications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23" name="Google Shape;123;p18"/>
          <p:cNvCxnSpPr>
            <a:stCxn id="122" idx="1"/>
          </p:cNvCxnSpPr>
          <p:nvPr/>
        </p:nvCxnSpPr>
        <p:spPr>
          <a:xfrm rot="10800000">
            <a:off x="1844713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4" name="Google Shape;124;p18"/>
          <p:cNvCxnSpPr/>
          <p:nvPr/>
        </p:nvCxnSpPr>
        <p:spPr>
          <a:xfrm rot="10800000">
            <a:off x="6928225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5" name="Google Shape;125;p18"/>
          <p:cNvSpPr txBox="1"/>
          <p:nvPr>
            <p:ph idx="1" type="body"/>
          </p:nvPr>
        </p:nvSpPr>
        <p:spPr>
          <a:xfrm>
            <a:off x="311700" y="13048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developed a UWP app called NotiSend.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We use Microsoft API </a:t>
            </a:r>
            <a:r>
              <a:rPr b="1"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UserNotificationlistener</a:t>
            </a:r>
            <a:r>
              <a:rPr lang="zh-TW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to catch the toast notification data in Win 10</a:t>
            </a:r>
            <a:r>
              <a:rPr lang="zh-TW"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then send the information to NotiBoard.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Google Shape;13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9"/>
          <p:cNvSpPr/>
          <p:nvPr/>
        </p:nvSpPr>
        <p:spPr>
          <a:xfrm>
            <a:off x="2426400" y="390425"/>
            <a:ext cx="42912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Difficulties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32" name="Google Shape;132;p19"/>
          <p:cNvCxnSpPr>
            <a:stCxn id="131" idx="1"/>
          </p:cNvCxnSpPr>
          <p:nvPr/>
        </p:nvCxnSpPr>
        <p:spPr>
          <a:xfrm rot="10800000">
            <a:off x="20553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19"/>
          <p:cNvCxnSpPr/>
          <p:nvPr/>
        </p:nvCxnSpPr>
        <p:spPr>
          <a:xfrm rot="10800000">
            <a:off x="67176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We originally want to use the Windows API in LED to get the toast notification. However, UserNotificationlistener requires a newer library version which the code Logic provides us doesn’t support.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Solution: Write an extra UWP app to receive notifications and then send it to Notiboard.  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The project is a DAEMON and would fetch the first press after the screen unlocked. 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13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/>
          <p:nvPr/>
        </p:nvSpPr>
        <p:spPr>
          <a:xfrm>
            <a:off x="2426400" y="390425"/>
            <a:ext cx="42912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Demo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1" name="Google Shape;141;p20"/>
          <p:cNvCxnSpPr>
            <a:stCxn id="140" idx="1"/>
          </p:cNvCxnSpPr>
          <p:nvPr/>
        </p:nvCxnSpPr>
        <p:spPr>
          <a:xfrm rot="10800000">
            <a:off x="20553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2" name="Google Shape;142;p20"/>
          <p:cNvCxnSpPr/>
          <p:nvPr/>
        </p:nvCxnSpPr>
        <p:spPr>
          <a:xfrm rot="10800000">
            <a:off x="67176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438" y="187600"/>
            <a:ext cx="8851126" cy="4768275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p21"/>
          <p:cNvSpPr/>
          <p:nvPr/>
        </p:nvSpPr>
        <p:spPr>
          <a:xfrm>
            <a:off x="2215800" y="390425"/>
            <a:ext cx="4712400" cy="681900"/>
          </a:xfrm>
          <a:prstGeom prst="rect">
            <a:avLst/>
          </a:prstGeom>
          <a:solidFill>
            <a:srgbClr val="FFFFFF"/>
          </a:solidFill>
          <a:ln cap="flat" cmpd="sng" w="2857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Future </a:t>
            </a:r>
            <a:r>
              <a:rPr lang="zh-TW" sz="2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Prospects</a:t>
            </a:r>
            <a:endParaRPr sz="28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49" name="Google Shape;149;p21"/>
          <p:cNvCxnSpPr>
            <a:stCxn id="148" idx="1"/>
          </p:cNvCxnSpPr>
          <p:nvPr/>
        </p:nvCxnSpPr>
        <p:spPr>
          <a:xfrm rot="10800000">
            <a:off x="18447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0" name="Google Shape;150;p21"/>
          <p:cNvCxnSpPr/>
          <p:nvPr/>
        </p:nvCxnSpPr>
        <p:spPr>
          <a:xfrm rot="10800000">
            <a:off x="6928200" y="731375"/>
            <a:ext cx="371100" cy="0"/>
          </a:xfrm>
          <a:prstGeom prst="straightConnector1">
            <a:avLst/>
          </a:prstGeom>
          <a:noFill/>
          <a:ln cap="flat" cmpd="sng" w="2857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 title=" "/>
          <p:cNvSpPr txBox="1"/>
          <p:nvPr>
            <p:ph idx="1" type="body"/>
          </p:nvPr>
        </p:nvSpPr>
        <p:spPr>
          <a:xfrm>
            <a:off x="311700" y="1601275"/>
            <a:ext cx="8520600" cy="296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Connect the computer with a smartphone. Whenever there’s an audio/video call, a specific button would be illuminated. Users can answer it by pressing the button.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indent="-342900" lvl="0" marL="457200" rtl="0" algn="just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AutoNum type="arabicPeriod"/>
            </a:pPr>
            <a:r>
              <a:rPr lang="zh-TW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Extending this function from the lock screen scenario. When user press G1 (or any preserved button), the notification illumination feature can display immediately.</a:t>
            </a:r>
            <a:endParaRPr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